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8"/>
  </p:notesMasterIdLst>
  <p:handoutMasterIdLst>
    <p:handoutMasterId r:id="rId19"/>
  </p:handoutMasterIdLst>
  <p:sldIdLst>
    <p:sldId id="359" r:id="rId3"/>
    <p:sldId id="312" r:id="rId4"/>
    <p:sldId id="319" r:id="rId5"/>
    <p:sldId id="320" r:id="rId6"/>
    <p:sldId id="345" r:id="rId7"/>
    <p:sldId id="331" r:id="rId8"/>
    <p:sldId id="350" r:id="rId9"/>
    <p:sldId id="358" r:id="rId10"/>
    <p:sldId id="334" r:id="rId11"/>
    <p:sldId id="333" r:id="rId12"/>
    <p:sldId id="330" r:id="rId13"/>
    <p:sldId id="329" r:id="rId14"/>
    <p:sldId id="355" r:id="rId15"/>
    <p:sldId id="335" r:id="rId16"/>
    <p:sldId id="30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15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AC1E4-3E26-764B-8D47-3371CC34BD1E}" type="datetime1">
              <a:rPr lang="en-GB" smtClean="0"/>
              <a:pPr/>
              <a:t>06/01/2023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19DB6-1704-6E40-971B-4330ECC7BE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783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15825-841A-D54A-BCCA-E3FD48E707F2}" type="datetime1">
              <a:rPr lang="en-GB" smtClean="0"/>
              <a:pPr/>
              <a:t>06/01/2023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83329-B659-BC45-A198-2D5B21D9F0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640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BBF8A8-3054-4F4A-B1DD-17C0C8BBF162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39134E-32CB-E14F-88F0-DB79D6F8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43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BBF8A8-3054-4F4A-B1DD-17C0C8BBF162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39134E-32CB-E14F-88F0-DB79D6F8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58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BBF8A8-3054-4F4A-B1DD-17C0C8BBF162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39134E-32CB-E14F-88F0-DB79D6F8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28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E241-FBF6-40E8-A05D-B33072064E8B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2023/01/06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37411-5D30-43D7-BE3D-B2C9BF5C68D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03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E241-FBF6-40E8-A05D-B33072064E8B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2023/01/06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37411-5D30-43D7-BE3D-B2C9BF5C68D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7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E241-FBF6-40E8-A05D-B33072064E8B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2023/01/06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37411-5D30-43D7-BE3D-B2C9BF5C68D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206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E241-FBF6-40E8-A05D-B33072064E8B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2023/01/06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37411-5D30-43D7-BE3D-B2C9BF5C68D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4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E241-FBF6-40E8-A05D-B33072064E8B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2023/01/06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37411-5D30-43D7-BE3D-B2C9BF5C68D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615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E241-FBF6-40E8-A05D-B33072064E8B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2023/01/06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37411-5D30-43D7-BE3D-B2C9BF5C68D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486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E241-FBF6-40E8-A05D-B33072064E8B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2023/01/06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37411-5D30-43D7-BE3D-B2C9BF5C68D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68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E241-FBF6-40E8-A05D-B33072064E8B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2023/01/06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37411-5D30-43D7-BE3D-B2C9BF5C68D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4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BBF8A8-3054-4F4A-B1DD-17C0C8BBF162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39134E-32CB-E14F-88F0-DB79D6F8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32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E241-FBF6-40E8-A05D-B33072064E8B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2023/01/06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37411-5D30-43D7-BE3D-B2C9BF5C68D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55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E241-FBF6-40E8-A05D-B33072064E8B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2023/01/06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37411-5D30-43D7-BE3D-B2C9BF5C68D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932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E241-FBF6-40E8-A05D-B33072064E8B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2023/01/06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37411-5D30-43D7-BE3D-B2C9BF5C68D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20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BBF8A8-3054-4F4A-B1DD-17C0C8BBF162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39134E-32CB-E14F-88F0-DB79D6F8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61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BBF8A8-3054-4F4A-B1DD-17C0C8BBF162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39134E-32CB-E14F-88F0-DB79D6F8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40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BBF8A8-3054-4F4A-B1DD-17C0C8BBF162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39134E-32CB-E14F-88F0-DB79D6F8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73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BBF8A8-3054-4F4A-B1DD-17C0C8BBF162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39134E-32CB-E14F-88F0-DB79D6F8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44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BBF8A8-3054-4F4A-B1DD-17C0C8BBF162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39134E-32CB-E14F-88F0-DB79D6F8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70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BBF8A8-3054-4F4A-B1DD-17C0C8BBF162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39134E-32CB-E14F-88F0-DB79D6F8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4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BBF8A8-3054-4F4A-B1DD-17C0C8BBF162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39134E-32CB-E14F-88F0-DB79D6F85A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19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3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463E241-FBF6-40E8-A05D-B33072064E8B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2023/01/06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F837411-5D30-43D7-BE3D-B2C9BF5C68D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65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4015" y="501015"/>
            <a:ext cx="6858000" cy="2387600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Sustaining the San Community’s livelihoods through Social Innovation</a:t>
            </a:r>
            <a:endParaRPr lang="en-Z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4015" y="3345731"/>
            <a:ext cx="6858000" cy="1655762"/>
          </a:xfrm>
        </p:spPr>
        <p:txBody>
          <a:bodyPr/>
          <a:lstStyle/>
          <a:p>
            <a:pPr algn="r"/>
            <a:r>
              <a:rPr lang="en-US" b="1" dirty="0"/>
              <a:t>Prof R. Moalosi</a:t>
            </a:r>
            <a:endParaRPr lang="en-ZA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54" y="5482531"/>
            <a:ext cx="1619561" cy="301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54" y="499418"/>
            <a:ext cx="1619561" cy="263123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0" y="5272962"/>
            <a:ext cx="9144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214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1744663" y="204788"/>
            <a:ext cx="7399337" cy="1143000"/>
          </a:xfrm>
          <a:prstGeom prst="rect">
            <a:avLst/>
          </a:prstGeom>
        </p:spPr>
        <p:txBody>
          <a:bodyPr/>
          <a:lstStyle/>
          <a:p>
            <a:r>
              <a:rPr lang="en-ZA" sz="4000" b="1" dirty="0">
                <a:solidFill>
                  <a:schemeClr val="bg1"/>
                </a:solidFill>
              </a:rPr>
              <a:t>Aggregating the beans &amp; Bean cracker</a:t>
            </a:r>
            <a:br>
              <a:rPr lang="en-ZA" b="1" dirty="0">
                <a:solidFill>
                  <a:schemeClr val="bg1"/>
                </a:solidFill>
              </a:rPr>
            </a:br>
            <a:r>
              <a:rPr lang="en-ZA" b="1" dirty="0">
                <a:solidFill>
                  <a:schemeClr val="bg1"/>
                </a:solidFill>
              </a:rPr>
              <a:t>       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Related imag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81576"/>
            <a:ext cx="3287949" cy="246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631" y="1481576"/>
            <a:ext cx="3287948" cy="2768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523370-7CA6-86FE-FD23-3BD027386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21" y="4076481"/>
            <a:ext cx="2284762" cy="2781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28F413-21D3-1259-717C-F86B5302E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631" y="4370540"/>
            <a:ext cx="2084195" cy="24874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732D69-2263-663D-04BF-C1216DCD0A2E}"/>
              </a:ext>
            </a:extLst>
          </p:cNvPr>
          <p:cNvSpPr txBox="1"/>
          <p:nvPr/>
        </p:nvSpPr>
        <p:spPr>
          <a:xfrm>
            <a:off x="3229583" y="1653701"/>
            <a:ext cx="36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E5CA6C-F7D2-59F2-22BD-15A1EC61CF71}"/>
              </a:ext>
            </a:extLst>
          </p:cNvPr>
          <p:cNvSpPr txBox="1"/>
          <p:nvPr/>
        </p:nvSpPr>
        <p:spPr>
          <a:xfrm>
            <a:off x="5115513" y="1653701"/>
            <a:ext cx="36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372DC3-4E85-036F-AADE-4F460449E605}"/>
              </a:ext>
            </a:extLst>
          </p:cNvPr>
          <p:cNvSpPr txBox="1"/>
          <p:nvPr/>
        </p:nvSpPr>
        <p:spPr>
          <a:xfrm>
            <a:off x="3385226" y="4139707"/>
            <a:ext cx="36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967FA0-1513-E62D-07C8-BE578C9DF5F6}"/>
              </a:ext>
            </a:extLst>
          </p:cNvPr>
          <p:cNvSpPr txBox="1"/>
          <p:nvPr/>
        </p:nvSpPr>
        <p:spPr>
          <a:xfrm>
            <a:off x="5115513" y="4139707"/>
            <a:ext cx="36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38277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err="1">
                <a:solidFill>
                  <a:schemeClr val="bg1"/>
                </a:solidFill>
              </a:rPr>
              <a:t>Morama</a:t>
            </a:r>
            <a:r>
              <a:rPr lang="en-ZA" b="1" dirty="0">
                <a:solidFill>
                  <a:schemeClr val="bg1"/>
                </a:solidFill>
              </a:rPr>
              <a:t> Products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9286"/>
            <a:ext cx="4815950" cy="357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85EB56-6E72-A74D-FD8A-FD13221E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125" y="1499286"/>
            <a:ext cx="3907875" cy="24081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9A7636-D49C-9651-B644-EA2F14F6B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222" y="4449871"/>
            <a:ext cx="3901778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60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5064" y="378719"/>
            <a:ext cx="7538936" cy="1143000"/>
          </a:xfrm>
        </p:spPr>
        <p:txBody>
          <a:bodyPr/>
          <a:lstStyle/>
          <a:p>
            <a:r>
              <a:rPr lang="en-GB" sz="2800" dirty="0"/>
              <a:t>   </a:t>
            </a:r>
            <a:r>
              <a:rPr lang="en-GB" sz="2800" b="1" dirty="0">
                <a:solidFill>
                  <a:schemeClr val="bg1"/>
                </a:solidFill>
              </a:rPr>
              <a:t>Sandy wheel-chair design, </a:t>
            </a:r>
            <a:r>
              <a:rPr lang="en-ZA" sz="2800" b="1" dirty="0">
                <a:solidFill>
                  <a:schemeClr val="bg1"/>
                </a:solidFill>
              </a:rPr>
              <a:t>Manually-powered Washing Machine &amp; Interlocking bricks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F:\MIT-UB\2016 IDDS Summit\20160723_1100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506196"/>
            <a:ext cx="3806439" cy="214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image: cracking morama nut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64"/>
          <a:stretch/>
        </p:blipFill>
        <p:spPr bwMode="auto">
          <a:xfrm>
            <a:off x="0" y="3858806"/>
            <a:ext cx="3806439" cy="299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9269FF-45F2-B003-5F87-19AA2317F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899" y="1506197"/>
            <a:ext cx="3886570" cy="25910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8C4E8-666C-2C7A-B5F9-6361C2235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899" y="4265830"/>
            <a:ext cx="3886570" cy="259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23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>
                <a:solidFill>
                  <a:schemeClr val="bg1"/>
                </a:solidFill>
              </a:rPr>
              <a:t>Conclusion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7983"/>
          </a:xfrm>
        </p:spPr>
        <p:txBody>
          <a:bodyPr/>
          <a:lstStyle/>
          <a:p>
            <a:pPr algn="just"/>
            <a:r>
              <a:rPr lang="en-ZA" sz="2300" dirty="0"/>
              <a:t>The community needs </a:t>
            </a:r>
            <a:r>
              <a:rPr lang="en-ZA" sz="2300" dirty="0">
                <a:solidFill>
                  <a:srgbClr val="FF0000"/>
                </a:solidFill>
              </a:rPr>
              <a:t>social infrastructure </a:t>
            </a:r>
            <a:r>
              <a:rPr lang="en-ZA" sz="2300" dirty="0"/>
              <a:t>to co-create something meaningful to gain</a:t>
            </a:r>
            <a:r>
              <a:rPr lang="en-ZA" sz="2300" dirty="0">
                <a:solidFill>
                  <a:srgbClr val="FF0000"/>
                </a:solidFill>
              </a:rPr>
              <a:t> new innovation skills. </a:t>
            </a:r>
          </a:p>
          <a:p>
            <a:pPr algn="just"/>
            <a:endParaRPr lang="en-ZA" sz="2300" dirty="0">
              <a:solidFill>
                <a:srgbClr val="FF0000"/>
              </a:solidFill>
            </a:endParaRPr>
          </a:p>
          <a:p>
            <a:pPr algn="just"/>
            <a:r>
              <a:rPr lang="en-ZA" sz="2300" dirty="0"/>
              <a:t>The community gained an </a:t>
            </a:r>
            <a:r>
              <a:rPr lang="en-ZA" sz="2300" dirty="0">
                <a:solidFill>
                  <a:srgbClr val="FF0000"/>
                </a:solidFill>
              </a:rPr>
              <a:t>Innovation Centre </a:t>
            </a:r>
            <a:r>
              <a:rPr lang="en-ZA" sz="2300" dirty="0"/>
              <a:t>managed by the Village leadership.</a:t>
            </a:r>
          </a:p>
          <a:p>
            <a:pPr algn="just"/>
            <a:endParaRPr lang="en-ZA" sz="2300" dirty="0"/>
          </a:p>
          <a:p>
            <a:pPr algn="just"/>
            <a:r>
              <a:rPr lang="en-ZA" sz="2300" dirty="0"/>
              <a:t>University played a role in giving </a:t>
            </a:r>
            <a:r>
              <a:rPr lang="en-ZA" sz="2300" dirty="0">
                <a:solidFill>
                  <a:srgbClr val="FF0000"/>
                </a:solidFill>
              </a:rPr>
              <a:t>back to the community</a:t>
            </a:r>
            <a:r>
              <a:rPr lang="en-ZA" sz="2300" dirty="0"/>
              <a:t>.</a:t>
            </a:r>
          </a:p>
          <a:p>
            <a:pPr algn="just"/>
            <a:endParaRPr lang="en-ZA" sz="2300" dirty="0"/>
          </a:p>
          <a:p>
            <a:r>
              <a:rPr lang="en-US" sz="2400" dirty="0"/>
              <a:t>The project contributed to the attaining of the following SDGs: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GOAL 1: No Poverty  					GOAL 2: Zero Hunger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GOAL 5: Gender Equality      			 GOAL 7: Affordable and Clean Energy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GOAL 8: Decent Work and Economic Growth GOAL 10: Reduced Inequality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4988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image: botswana attra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6" y="1491751"/>
            <a:ext cx="7987375" cy="536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403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74126" y="3290500"/>
            <a:ext cx="28825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altLang="ja-JP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endParaRPr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25956" y="4228403"/>
            <a:ext cx="1978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moalosi@ub.ac.bw</a:t>
            </a:r>
          </a:p>
        </p:txBody>
      </p:sp>
    </p:spTree>
    <p:extLst>
      <p:ext uri="{BB962C8B-B14F-4D97-AF65-F5344CB8AC3E}">
        <p14:creationId xmlns:p14="http://schemas.microsoft.com/office/powerpoint/2010/main" val="2911165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>
                <a:solidFill>
                  <a:schemeClr val="bg1"/>
                </a:solidFill>
              </a:rPr>
              <a:t>      Introduction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34175"/>
          </a:xfrm>
        </p:spPr>
        <p:txBody>
          <a:bodyPr/>
          <a:lstStyle/>
          <a:p>
            <a:pPr algn="just"/>
            <a:r>
              <a:rPr lang="en-ZA" dirty="0"/>
              <a:t>Bushmen/San/</a:t>
            </a:r>
            <a:r>
              <a:rPr lang="en-ZA" dirty="0" err="1"/>
              <a:t>Basarwa</a:t>
            </a:r>
            <a:r>
              <a:rPr lang="en-ZA" dirty="0"/>
              <a:t> are original inhabitants of Southern Africa</a:t>
            </a:r>
          </a:p>
          <a:p>
            <a:pPr algn="just"/>
            <a:endParaRPr lang="en-ZA" dirty="0"/>
          </a:p>
          <a:p>
            <a:pPr algn="just"/>
            <a:r>
              <a:rPr lang="en-ZA" dirty="0"/>
              <a:t>Found in the Kalahari desert</a:t>
            </a:r>
          </a:p>
          <a:p>
            <a:pPr algn="just"/>
            <a:endParaRPr lang="en-ZA" dirty="0"/>
          </a:p>
          <a:p>
            <a:pPr algn="just"/>
            <a:r>
              <a:rPr lang="en-ZA" dirty="0"/>
              <a:t>Most creative, ingenious and resilient societies in Botswana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140" y="2499360"/>
            <a:ext cx="4523066" cy="273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25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ZA" dirty="0">
                <a:solidFill>
                  <a:srgbClr val="FF0000"/>
                </a:solidFill>
              </a:rPr>
              <a:t>Traditional living styles </a:t>
            </a:r>
            <a:r>
              <a:rPr lang="en-ZA" dirty="0"/>
              <a:t>were derived from hunting and gathering. </a:t>
            </a:r>
          </a:p>
          <a:p>
            <a:pPr algn="just"/>
            <a:endParaRPr lang="en-ZA" dirty="0"/>
          </a:p>
          <a:p>
            <a:pPr algn="just"/>
            <a:r>
              <a:rPr lang="en-ZA" dirty="0"/>
              <a:t>Due to the promotion of tourism  to diversify the economy, </a:t>
            </a:r>
            <a:r>
              <a:rPr lang="en-ZA" dirty="0">
                <a:solidFill>
                  <a:srgbClr val="FF0000"/>
                </a:solidFill>
              </a:rPr>
              <a:t>wildlife is highly protected</a:t>
            </a:r>
            <a:r>
              <a:rPr lang="en-ZA" dirty="0"/>
              <a:t>.</a:t>
            </a:r>
          </a:p>
          <a:p>
            <a:pPr algn="just"/>
            <a:endParaRPr lang="en-ZA" dirty="0"/>
          </a:p>
          <a:p>
            <a:pPr algn="just"/>
            <a:r>
              <a:rPr lang="en-ZA" dirty="0"/>
              <a:t>The hunting bans, has </a:t>
            </a:r>
            <a:r>
              <a:rPr lang="en-ZA" dirty="0">
                <a:solidFill>
                  <a:srgbClr val="FF0000"/>
                </a:solidFill>
              </a:rPr>
              <a:t>disconnected</a:t>
            </a:r>
            <a:r>
              <a:rPr lang="en-ZA" dirty="0"/>
              <a:t>  them from their </a:t>
            </a:r>
            <a:r>
              <a:rPr lang="en-ZA" dirty="0">
                <a:solidFill>
                  <a:srgbClr val="FF0000"/>
                </a:solidFill>
              </a:rPr>
              <a:t>traditional way of life</a:t>
            </a:r>
            <a:r>
              <a:rPr lang="en-ZA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8133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13514"/>
          </a:xfrm>
        </p:spPr>
        <p:txBody>
          <a:bodyPr/>
          <a:lstStyle/>
          <a:p>
            <a:pPr algn="just"/>
            <a:r>
              <a:rPr lang="en-ZA" sz="2800" dirty="0"/>
              <a:t>Forced them to change their livelihoods to </a:t>
            </a:r>
            <a:r>
              <a:rPr lang="en-ZA" sz="2800" dirty="0">
                <a:solidFill>
                  <a:srgbClr val="FF0000"/>
                </a:solidFill>
              </a:rPr>
              <a:t>wage labour</a:t>
            </a:r>
            <a:r>
              <a:rPr lang="en-ZA" sz="2800" dirty="0"/>
              <a:t> and </a:t>
            </a:r>
            <a:r>
              <a:rPr lang="en-ZA" sz="2800" dirty="0" err="1">
                <a:solidFill>
                  <a:srgbClr val="FF0000"/>
                </a:solidFill>
              </a:rPr>
              <a:t>agro</a:t>
            </a:r>
            <a:r>
              <a:rPr lang="en-ZA" sz="2800" dirty="0">
                <a:solidFill>
                  <a:srgbClr val="FF0000"/>
                </a:solidFill>
              </a:rPr>
              <a:t>-pastoralism, </a:t>
            </a:r>
            <a:r>
              <a:rPr lang="en-US" sz="2800" dirty="0">
                <a:solidFill>
                  <a:srgbClr val="FF0000"/>
                </a:solidFill>
              </a:rPr>
              <a:t>art and crafts, </a:t>
            </a:r>
            <a:r>
              <a:rPr lang="en-US" sz="2800" dirty="0"/>
              <a:t>and</a:t>
            </a:r>
            <a:r>
              <a:rPr lang="en-US" sz="2800" dirty="0">
                <a:solidFill>
                  <a:srgbClr val="FF0000"/>
                </a:solidFill>
              </a:rPr>
              <a:t> community based natural resource management.</a:t>
            </a:r>
            <a:endParaRPr lang="en-ZA" sz="2800" dirty="0"/>
          </a:p>
          <a:p>
            <a:pPr algn="just"/>
            <a:endParaRPr lang="en-GB" sz="2800" dirty="0"/>
          </a:p>
          <a:p>
            <a:pPr algn="just"/>
            <a:r>
              <a:rPr lang="en-ZA" sz="2800" dirty="0"/>
              <a:t>They face challenges such as </a:t>
            </a:r>
            <a:r>
              <a:rPr lang="en-ZA" sz="2800" dirty="0">
                <a:solidFill>
                  <a:srgbClr val="FF0000"/>
                </a:solidFill>
              </a:rPr>
              <a:t>poor education</a:t>
            </a:r>
            <a:r>
              <a:rPr lang="en-ZA" sz="2800" dirty="0"/>
              <a:t>, </a:t>
            </a:r>
            <a:r>
              <a:rPr lang="en-ZA" sz="2800" dirty="0">
                <a:solidFill>
                  <a:srgbClr val="FF0000"/>
                </a:solidFill>
              </a:rPr>
              <a:t>unemployment</a:t>
            </a:r>
            <a:r>
              <a:rPr lang="en-ZA" sz="2800" dirty="0"/>
              <a:t>, </a:t>
            </a:r>
            <a:r>
              <a:rPr lang="en-ZA" sz="2800" dirty="0">
                <a:solidFill>
                  <a:srgbClr val="FF0000"/>
                </a:solidFill>
              </a:rPr>
              <a:t>discrimination</a:t>
            </a:r>
            <a:r>
              <a:rPr lang="en-ZA" sz="2800" dirty="0"/>
              <a:t>, </a:t>
            </a:r>
            <a:r>
              <a:rPr lang="en-ZA" sz="2800" dirty="0">
                <a:solidFill>
                  <a:srgbClr val="FF0000"/>
                </a:solidFill>
              </a:rPr>
              <a:t>forced removals from game reserves</a:t>
            </a:r>
            <a:r>
              <a:rPr lang="en-ZA" sz="2800" dirty="0"/>
              <a:t>, </a:t>
            </a:r>
            <a:r>
              <a:rPr lang="en-ZA" sz="2800" dirty="0">
                <a:solidFill>
                  <a:srgbClr val="FF0000"/>
                </a:solidFill>
              </a:rPr>
              <a:t>economic hardship due to lack of economic opportunities </a:t>
            </a:r>
            <a:r>
              <a:rPr lang="en-ZA" sz="2800" dirty="0"/>
              <a:t>in the context, etc.</a:t>
            </a:r>
          </a:p>
        </p:txBody>
      </p:sp>
    </p:spTree>
    <p:extLst>
      <p:ext uri="{BB962C8B-B14F-4D97-AF65-F5344CB8AC3E}">
        <p14:creationId xmlns:p14="http://schemas.microsoft.com/office/powerpoint/2010/main" val="191876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600" dirty="0"/>
              <a:t>             </a:t>
            </a:r>
            <a:r>
              <a:rPr lang="en-ZA" sz="3600" b="1" dirty="0">
                <a:solidFill>
                  <a:schemeClr val="bg1"/>
                </a:solidFill>
              </a:rPr>
              <a:t>International Design for 				Development 	Summit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1593668"/>
            <a:ext cx="4040188" cy="5050972"/>
          </a:xfrm>
        </p:spPr>
        <p:txBody>
          <a:bodyPr/>
          <a:lstStyle/>
          <a:p>
            <a:pPr algn="just"/>
            <a:r>
              <a:rPr lang="en-GB" dirty="0"/>
              <a:t>Organised an International Design for Development Summit at </a:t>
            </a:r>
            <a:r>
              <a:rPr lang="en-GB" dirty="0" err="1"/>
              <a:t>D’kar</a:t>
            </a:r>
            <a:r>
              <a:rPr lang="en-GB" dirty="0"/>
              <a:t> village.</a:t>
            </a:r>
          </a:p>
          <a:p>
            <a:pPr algn="just"/>
            <a:endParaRPr lang="en-ZA" dirty="0"/>
          </a:p>
          <a:p>
            <a:pPr algn="just"/>
            <a:r>
              <a:rPr lang="en-ZA" dirty="0"/>
              <a:t>In partnership with Massachusetts Institute of Technology, USA &amp; These Hands (NGO), Botswana.</a:t>
            </a:r>
          </a:p>
          <a:p>
            <a:pPr algn="just"/>
            <a:endParaRPr lang="en-ZA" dirty="0"/>
          </a:p>
          <a:p>
            <a:pPr algn="just"/>
            <a:r>
              <a:rPr lang="en-ZA" dirty="0"/>
              <a:t>Attracted 27 international participants &amp; 10 local participants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388" y="1797727"/>
            <a:ext cx="4462659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06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ZA" sz="3600" dirty="0"/>
              <a:t>			</a:t>
            </a:r>
            <a:r>
              <a:rPr lang="en-ZA" sz="3600" b="1" dirty="0">
                <a:solidFill>
                  <a:schemeClr val="bg1"/>
                </a:solidFill>
              </a:rPr>
              <a:t>Scooping Exercise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83162"/>
          </a:xfrm>
        </p:spPr>
        <p:txBody>
          <a:bodyPr/>
          <a:lstStyle/>
          <a:p>
            <a:r>
              <a:rPr lang="en-ZA" sz="2400" dirty="0"/>
              <a:t>Go through the </a:t>
            </a:r>
            <a:r>
              <a:rPr lang="en-ZA" sz="2400" dirty="0">
                <a:solidFill>
                  <a:srgbClr val="FF0000"/>
                </a:solidFill>
              </a:rPr>
              <a:t>gate keepers</a:t>
            </a:r>
            <a:r>
              <a:rPr lang="en-ZA" sz="2400" dirty="0"/>
              <a:t>/ village elders/chief</a:t>
            </a:r>
          </a:p>
          <a:p>
            <a:endParaRPr lang="en-ZA" sz="2400" dirty="0"/>
          </a:p>
          <a:p>
            <a:pPr algn="just"/>
            <a:r>
              <a:rPr lang="en-ZA" sz="2400" dirty="0"/>
              <a:t>San taught participants </a:t>
            </a:r>
            <a:r>
              <a:rPr lang="en-ZA" sz="2400" dirty="0">
                <a:solidFill>
                  <a:srgbClr val="FF0000"/>
                </a:solidFill>
              </a:rPr>
              <a:t>traditional technologies </a:t>
            </a:r>
            <a:r>
              <a:rPr lang="en-ZA" sz="2400" dirty="0"/>
              <a:t>(making bow &amp; arrow, fire making and ostrich eggshell making, etc.) to appreciate any </a:t>
            </a:r>
            <a:r>
              <a:rPr lang="en-ZA" sz="2400" dirty="0">
                <a:solidFill>
                  <a:srgbClr val="FF0000"/>
                </a:solidFill>
              </a:rPr>
              <a:t>production challenges</a:t>
            </a:r>
            <a:r>
              <a:rPr lang="en-ZA" sz="2400" dirty="0"/>
              <a:t>.</a:t>
            </a:r>
          </a:p>
          <a:p>
            <a:pPr algn="just"/>
            <a:r>
              <a:rPr lang="en-US" sz="2400" dirty="0"/>
              <a:t>Visiting participants also taught them </a:t>
            </a:r>
            <a:r>
              <a:rPr lang="en-US" sz="2400" dirty="0">
                <a:solidFill>
                  <a:srgbClr val="FF0000"/>
                </a:solidFill>
              </a:rPr>
              <a:t>appropriate technologies </a:t>
            </a:r>
            <a:r>
              <a:rPr lang="en-US" sz="2400" dirty="0"/>
              <a:t>e.g., making briquettes from waste.</a:t>
            </a:r>
            <a:r>
              <a:rPr lang="en-ZA" sz="2400" dirty="0"/>
              <a:t> </a:t>
            </a:r>
          </a:p>
          <a:p>
            <a:endParaRPr lang="en-ZA" sz="2400" dirty="0"/>
          </a:p>
          <a:p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18442"/>
            <a:ext cx="4572000" cy="25733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23CDD1-01DC-B44B-9549-DD9CC9522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271" y="4192585"/>
            <a:ext cx="4571999" cy="25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26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en-ZA" dirty="0"/>
              <a:t>       </a:t>
            </a:r>
            <a:r>
              <a:rPr lang="en-ZA" b="1" dirty="0">
                <a:solidFill>
                  <a:schemeClr val="bg1"/>
                </a:solidFill>
              </a:rPr>
              <a:t>Ostrich Egg Shells Production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4999"/>
            <a:ext cx="3543422" cy="1993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8794" y="2510681"/>
            <a:ext cx="4551682" cy="2560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520" y="1514999"/>
            <a:ext cx="1798476" cy="1664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520" y="3416683"/>
            <a:ext cx="1798476" cy="1170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8792" t="6467" r="8483" b="8211"/>
          <a:stretch/>
        </p:blipFill>
        <p:spPr>
          <a:xfrm>
            <a:off x="7040520" y="4824549"/>
            <a:ext cx="1798475" cy="185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99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en-ZA" b="1" dirty="0">
                <a:solidFill>
                  <a:schemeClr val="bg1"/>
                </a:solidFill>
              </a:rPr>
              <a:t>Eco-Efficient Stove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346"/>
            <a:ext cx="3535221" cy="2360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030" y="1511345"/>
            <a:ext cx="2313681" cy="5346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8EF13A-07E3-D363-1006-3386FA927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221" y="3871610"/>
            <a:ext cx="2505656" cy="302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63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err="1">
                <a:solidFill>
                  <a:schemeClr val="bg1"/>
                </a:solidFill>
              </a:rPr>
              <a:t>Morama</a:t>
            </a:r>
            <a:r>
              <a:rPr lang="en-ZA" b="1" dirty="0">
                <a:solidFill>
                  <a:schemeClr val="bg1"/>
                </a:solidFill>
              </a:rPr>
              <a:t> Beans Project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83162"/>
          </a:xfrm>
        </p:spPr>
        <p:txBody>
          <a:bodyPr/>
          <a:lstStyle/>
          <a:p>
            <a:r>
              <a:rPr lang="en-ZA" dirty="0"/>
              <a:t> </a:t>
            </a:r>
            <a:r>
              <a:rPr lang="en-ZA" sz="2400" dirty="0" err="1">
                <a:solidFill>
                  <a:srgbClr val="FF0000"/>
                </a:solidFill>
              </a:rPr>
              <a:t>Morama</a:t>
            </a:r>
            <a:r>
              <a:rPr lang="en-ZA" sz="2400" dirty="0"/>
              <a:t> </a:t>
            </a:r>
            <a:r>
              <a:rPr lang="en-ZA" sz="2400" i="1" dirty="0"/>
              <a:t>(</a:t>
            </a:r>
            <a:r>
              <a:rPr lang="en-ZA" sz="2400" i="1" dirty="0" err="1"/>
              <a:t>Tylosema</a:t>
            </a:r>
            <a:r>
              <a:rPr lang="en-ZA" sz="2400" i="1" dirty="0"/>
              <a:t> </a:t>
            </a:r>
            <a:r>
              <a:rPr lang="en-ZA" sz="2400" i="1" dirty="0" err="1"/>
              <a:t>esculentum</a:t>
            </a:r>
            <a:r>
              <a:rPr lang="en-ZA" sz="2400" i="1" dirty="0"/>
              <a:t>) </a:t>
            </a:r>
            <a:r>
              <a:rPr lang="en-ZA" sz="2400" dirty="0"/>
              <a:t>is an </a:t>
            </a:r>
            <a:r>
              <a:rPr lang="en-ZA" sz="2400" dirty="0">
                <a:solidFill>
                  <a:srgbClr val="FF0000"/>
                </a:solidFill>
              </a:rPr>
              <a:t>indigenous bean </a:t>
            </a:r>
            <a:r>
              <a:rPr lang="en-ZA" sz="2400" dirty="0"/>
              <a:t>of the Kalahari Desert. </a:t>
            </a:r>
          </a:p>
          <a:p>
            <a:pPr marL="0" indent="0">
              <a:buNone/>
            </a:pPr>
            <a:endParaRPr lang="en-ZA" sz="2400" dirty="0"/>
          </a:p>
          <a:p>
            <a:r>
              <a:rPr lang="en-ZA" sz="2400" dirty="0"/>
              <a:t>It is a valued and </a:t>
            </a:r>
            <a:r>
              <a:rPr lang="en-ZA" sz="2400" dirty="0">
                <a:solidFill>
                  <a:srgbClr val="FF0000"/>
                </a:solidFill>
              </a:rPr>
              <a:t>healthy source of food  &amp; income </a:t>
            </a:r>
            <a:r>
              <a:rPr lang="en-ZA" sz="2400" dirty="0"/>
              <a:t>for local families. </a:t>
            </a:r>
          </a:p>
          <a:p>
            <a:r>
              <a:rPr lang="en-ZA" sz="2400" dirty="0"/>
              <a:t>Traditional method for </a:t>
            </a:r>
            <a:r>
              <a:rPr lang="en-ZA" sz="2400" dirty="0">
                <a:solidFill>
                  <a:srgbClr val="FF0000"/>
                </a:solidFill>
              </a:rPr>
              <a:t>shelling the bean </a:t>
            </a:r>
            <a:r>
              <a:rPr lang="en-ZA" sz="2400" dirty="0"/>
              <a:t>is </a:t>
            </a:r>
            <a:r>
              <a:rPr lang="en-ZA" sz="2400" dirty="0">
                <a:solidFill>
                  <a:srgbClr val="FF0000"/>
                </a:solidFill>
              </a:rPr>
              <a:t>time-consuming</a:t>
            </a:r>
            <a:r>
              <a:rPr lang="en-ZA" sz="2400" dirty="0"/>
              <a:t>, </a:t>
            </a:r>
            <a:r>
              <a:rPr lang="en-ZA" sz="2400" dirty="0">
                <a:solidFill>
                  <a:srgbClr val="FF0000"/>
                </a:solidFill>
              </a:rPr>
              <a:t>laborious</a:t>
            </a:r>
            <a:r>
              <a:rPr lang="en-ZA" sz="2400" dirty="0"/>
              <a:t> and can </a:t>
            </a:r>
            <a:r>
              <a:rPr lang="en-ZA" sz="2400" dirty="0">
                <a:solidFill>
                  <a:srgbClr val="FF0000"/>
                </a:solidFill>
              </a:rPr>
              <a:t>cause injuries.</a:t>
            </a:r>
          </a:p>
          <a:p>
            <a:endParaRPr lang="en-ZA" dirty="0"/>
          </a:p>
          <a:p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5D5002-954B-3B8C-2D27-23F15124B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103" y="1564790"/>
            <a:ext cx="4289898" cy="2410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4C066B-1893-FC16-AE17-274ADE209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102" y="3994234"/>
            <a:ext cx="4289898" cy="286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56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1896BFE2DF282408660F9E32500F76E" ma:contentTypeVersion="16" ma:contentTypeDescription="Ein neues Dokument erstellen." ma:contentTypeScope="" ma:versionID="0ab68e5c49c5af56c515c0b03de605cd">
  <xsd:schema xmlns:xsd="http://www.w3.org/2001/XMLSchema" xmlns:xs="http://www.w3.org/2001/XMLSchema" xmlns:p="http://schemas.microsoft.com/office/2006/metadata/properties" xmlns:ns2="0402db1e-4d4b-42ee-9117-b7915b145198" xmlns:ns3="096b0687-dfee-410e-afe5-9d35ff0dd6b5" targetNamespace="http://schemas.microsoft.com/office/2006/metadata/properties" ma:root="true" ma:fieldsID="dd211fce47bd90ec9e06aef551b53b72" ns2:_="" ns3:_="">
    <xsd:import namespace="0402db1e-4d4b-42ee-9117-b7915b145198"/>
    <xsd:import namespace="096b0687-dfee-410e-afe5-9d35ff0dd6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02db1e-4d4b-42ee-9117-b7915b1451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0231420b-01d6-4027-8ca8-b942fc563b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6b0687-dfee-410e-afe5-9d35ff0dd6b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214410e-aa57-4a16-bbb0-8e16fa40aceb}" ma:internalName="TaxCatchAll" ma:showField="CatchAllData" ma:web="096b0687-dfee-410e-afe5-9d35ff0dd6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BD788F-A0F9-4350-B670-E20CAF57F789}"/>
</file>

<file path=customXml/itemProps2.xml><?xml version="1.0" encoding="utf-8"?>
<ds:datastoreItem xmlns:ds="http://schemas.openxmlformats.org/officeDocument/2006/customXml" ds:itemID="{2D67F2D0-611D-4CFA-A9A9-2CE3B00E2421}"/>
</file>

<file path=docProps/app.xml><?xml version="1.0" encoding="utf-8"?>
<Properties xmlns="http://schemas.openxmlformats.org/officeDocument/2006/extended-properties" xmlns:vt="http://schemas.openxmlformats.org/officeDocument/2006/docPropsVTypes">
  <TotalTime>3426</TotalTime>
  <Words>423</Words>
  <Application>Microsoft Office PowerPoint</Application>
  <PresentationFormat>On-screen Show (4:3)</PresentationFormat>
  <Paragraphs>57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1_Office Theme</vt:lpstr>
      <vt:lpstr>Sustaining the San Community’s livelihoods through Social Innovation</vt:lpstr>
      <vt:lpstr>      Introduction</vt:lpstr>
      <vt:lpstr>Introduction</vt:lpstr>
      <vt:lpstr>Introduction</vt:lpstr>
      <vt:lpstr>             International Design for     Development  Summit</vt:lpstr>
      <vt:lpstr>   Scooping Exercise</vt:lpstr>
      <vt:lpstr>       Ostrich Egg Shells Production</vt:lpstr>
      <vt:lpstr>Eco-Efficient Stove</vt:lpstr>
      <vt:lpstr>Morama Beans Project</vt:lpstr>
      <vt:lpstr>Aggregating the beans &amp; Bean cracker        </vt:lpstr>
      <vt:lpstr>Morama Products</vt:lpstr>
      <vt:lpstr>   Sandy wheel-chair design, Manually-powered Washing Machine &amp; Interlocking bricks</vt:lpstr>
      <vt:lpstr>Conclusion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Onkagetse Mogae</dc:creator>
  <cp:lastModifiedBy>MOALOSI R. (PROF.)</cp:lastModifiedBy>
  <cp:revision>156</cp:revision>
  <dcterms:created xsi:type="dcterms:W3CDTF">2014-08-15T08:01:05Z</dcterms:created>
  <dcterms:modified xsi:type="dcterms:W3CDTF">2023-01-06T14:46:00Z</dcterms:modified>
</cp:coreProperties>
</file>