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7" r:id="rId2"/>
    <p:sldId id="262" r:id="rId3"/>
    <p:sldId id="261" r:id="rId4"/>
    <p:sldId id="263" r:id="rId5"/>
    <p:sldId id="267" r:id="rId6"/>
    <p:sldId id="266" r:id="rId7"/>
    <p:sldId id="264" r:id="rId8"/>
    <p:sldId id="265" r:id="rId9"/>
    <p:sldId id="268" r:id="rId10"/>
  </p:sldIdLst>
  <p:sldSz cx="9144000" cy="5143500" type="screen16x9"/>
  <p:notesSz cx="6858000" cy="9144000"/>
  <p:embeddedFontLst>
    <p:embeddedFont>
      <p:font typeface="BundesSans Black" panose="020B0604020202020204" charset="0"/>
      <p:bold r:id="rId11"/>
      <p:italic r:id="rId12"/>
      <p:boldItalic r:id="rId13"/>
    </p:embeddedFont>
    <p:embeddedFont>
      <p:font typeface="BundesSans Medium" panose="020B060402020202020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19"/>
    <p:restoredTop sz="96327"/>
  </p:normalViewPr>
  <p:slideViewPr>
    <p:cSldViewPr snapToGrid="0" snapToObjects="1">
      <p:cViewPr varScale="1">
        <p:scale>
          <a:sx n="146" d="100"/>
          <a:sy n="146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85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78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8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38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60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68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25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48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38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62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1848-270E-FE43-AAF0-07DF7394FD66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8A07-8A76-5C4E-9388-CAFF9DDEF7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84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E473AF-6327-B39A-8906-84A5F4A4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7E8681-E16A-7E6B-0603-E92FCB0CD319}"/>
              </a:ext>
            </a:extLst>
          </p:cNvPr>
          <p:cNvSpPr txBox="1"/>
          <p:nvPr/>
        </p:nvSpPr>
        <p:spPr>
          <a:xfrm>
            <a:off x="423885" y="1848967"/>
            <a:ext cx="8367087" cy="80021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FF27: Rural </a:t>
            </a:r>
            <a:r>
              <a:rPr lang="de-DE" sz="4600" b="1" dirty="0" err="1">
                <a:solidFill>
                  <a:schemeClr val="bg1"/>
                </a:solidFill>
                <a:latin typeface="BundesSans Black" panose="020B0002030500000203" pitchFamily="34" charset="0"/>
              </a:rPr>
              <a:t>Social</a:t>
            </a:r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 Innovation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3932A5-0277-8BA5-61F5-E58EC565FAD2}"/>
              </a:ext>
            </a:extLst>
          </p:cNvPr>
          <p:cNvSpPr txBox="1"/>
          <p:nvPr/>
        </p:nvSpPr>
        <p:spPr>
          <a:xfrm>
            <a:off x="423885" y="2649186"/>
            <a:ext cx="7433424" cy="35394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1700" dirty="0">
                <a:solidFill>
                  <a:schemeClr val="bg1"/>
                </a:solidFill>
                <a:latin typeface="BundesSans Medium" panose="020B0002030500000203" pitchFamily="34" charset="0"/>
              </a:rPr>
              <a:t>Projektbeispiele Silicon Vilstal                            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project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examples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from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Silicon Vilstal</a:t>
            </a:r>
          </a:p>
        </p:txBody>
      </p:sp>
    </p:spTree>
    <p:extLst>
      <p:ext uri="{BB962C8B-B14F-4D97-AF65-F5344CB8AC3E}">
        <p14:creationId xmlns:p14="http://schemas.microsoft.com/office/powerpoint/2010/main" val="553966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105453-DAF2-57B9-7C2F-73EA7EE5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7D37925-C923-BACF-5E29-E5E412A5EEDC}"/>
              </a:ext>
            </a:extLst>
          </p:cNvPr>
          <p:cNvSpPr txBox="1"/>
          <p:nvPr/>
        </p:nvSpPr>
        <p:spPr>
          <a:xfrm>
            <a:off x="423885" y="998008"/>
            <a:ext cx="8355512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2400" b="1" dirty="0">
                <a:latin typeface="BundesSans Black" panose="020B0002030500000203" pitchFamily="34" charset="0"/>
              </a:rPr>
              <a:t>„The </a:t>
            </a:r>
            <a:r>
              <a:rPr lang="de-DE" sz="2400" b="1" dirty="0" err="1">
                <a:latin typeface="BundesSans Black" panose="020B0002030500000203" pitchFamily="34" charset="0"/>
              </a:rPr>
              <a:t>region</a:t>
            </a:r>
            <a:r>
              <a:rPr lang="de-DE" sz="2400" b="1" dirty="0">
                <a:latin typeface="BundesSans Black" panose="020B0002030500000203" pitchFamily="34" charset="0"/>
              </a:rPr>
              <a:t> </a:t>
            </a:r>
            <a:r>
              <a:rPr lang="de-DE" sz="2400" b="1" dirty="0" err="1">
                <a:latin typeface="BundesSans Black" panose="020B0002030500000203" pitchFamily="34" charset="0"/>
              </a:rPr>
              <a:t>is</a:t>
            </a:r>
            <a:r>
              <a:rPr lang="de-DE" sz="2400" b="1" dirty="0">
                <a:latin typeface="BundesSans Black" panose="020B0002030500000203" pitchFamily="34" charset="0"/>
              </a:rPr>
              <a:t> </a:t>
            </a:r>
            <a:r>
              <a:rPr lang="de-DE" sz="2400" b="1" dirty="0" err="1">
                <a:latin typeface="BundesSans Black" panose="020B0002030500000203" pitchFamily="34" charset="0"/>
              </a:rPr>
              <a:t>the</a:t>
            </a:r>
            <a:r>
              <a:rPr lang="de-DE" sz="2400" b="1" dirty="0">
                <a:latin typeface="BundesSans Black" panose="020B0002030500000203" pitchFamily="34" charset="0"/>
              </a:rPr>
              <a:t> lab“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0D3341-4E6B-B88E-93AF-B2F8410D0E09}"/>
              </a:ext>
            </a:extLst>
          </p:cNvPr>
          <p:cNvSpPr txBox="1"/>
          <p:nvPr/>
        </p:nvSpPr>
        <p:spPr>
          <a:xfrm>
            <a:off x="423886" y="1459673"/>
            <a:ext cx="3690914" cy="134857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150000"/>
              </a:lnSpc>
              <a:spcBef>
                <a:spcPts val="3000"/>
              </a:spcBef>
              <a:spcAft>
                <a:spcPts val="2800"/>
              </a:spcAft>
            </a:pPr>
            <a:r>
              <a:rPr lang="en-US" sz="1400" dirty="0">
                <a:latin typeface="BundesSans Medium" panose="020B0002030500000203" pitchFamily="34" charset="0"/>
              </a:rPr>
              <a:t>Three main principles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1. </a:t>
            </a:r>
            <a:r>
              <a:rPr lang="en-US" sz="1400" dirty="0">
                <a:latin typeface="BundesSans Medium" panose="020B0002030500000203" pitchFamily="34" charset="0"/>
              </a:rPr>
              <a:t>Leverage traditional culture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2. </a:t>
            </a:r>
            <a:r>
              <a:rPr lang="en-US" sz="1400" dirty="0">
                <a:latin typeface="BundesSans Medium" panose="020B0002030500000203" pitchFamily="34" charset="0"/>
              </a:rPr>
              <a:t>Just do it (start with „</a:t>
            </a:r>
            <a:r>
              <a:rPr lang="en-US" sz="1400" dirty="0" err="1">
                <a:latin typeface="BundesSans Medium" panose="020B0002030500000203" pitchFamily="34" charset="0"/>
              </a:rPr>
              <a:t>tryability</a:t>
            </a:r>
            <a:r>
              <a:rPr lang="en-US" sz="1400" dirty="0">
                <a:latin typeface="BundesSans Medium" panose="020B0002030500000203" pitchFamily="34" charset="0"/>
              </a:rPr>
              <a:t>“)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3. </a:t>
            </a:r>
            <a:r>
              <a:rPr lang="en-US" sz="1400" dirty="0">
                <a:latin typeface="BundesSans Medium" panose="020B0002030500000203" pitchFamily="34" charset="0"/>
              </a:rPr>
              <a:t>Offer shared &amp; positive experiences</a:t>
            </a:r>
            <a:endParaRPr lang="de-DE" sz="1400" dirty="0">
              <a:latin typeface="BundesSans Medium" panose="020B000203050000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09DB15-9B66-5F5C-355F-9B5C2E654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0" y="4022035"/>
            <a:ext cx="2689592" cy="5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2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230D2DE-5051-5AE9-B84D-1FF48D2F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7E8681-E16A-7E6B-0603-E92FCB0CD319}"/>
              </a:ext>
            </a:extLst>
          </p:cNvPr>
          <p:cNvSpPr txBox="1"/>
          <p:nvPr/>
        </p:nvSpPr>
        <p:spPr>
          <a:xfrm>
            <a:off x="423885" y="1848967"/>
            <a:ext cx="8491515" cy="80021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Silicon Vilstal Experience Festival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3932A5-0277-8BA5-61F5-E58EC565FAD2}"/>
              </a:ext>
            </a:extLst>
          </p:cNvPr>
          <p:cNvSpPr txBox="1"/>
          <p:nvPr/>
        </p:nvSpPr>
        <p:spPr>
          <a:xfrm>
            <a:off x="423885" y="2649186"/>
            <a:ext cx="5591561" cy="35394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Europe‘s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largest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ESER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event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         Sep 21-24, 2023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6F7D77C-7871-DBB1-AD99-CE01AA35C2AD}"/>
              </a:ext>
            </a:extLst>
          </p:cNvPr>
          <p:cNvGrpSpPr/>
          <p:nvPr/>
        </p:nvGrpSpPr>
        <p:grpSpPr>
          <a:xfrm>
            <a:off x="545188" y="3449405"/>
            <a:ext cx="2373149" cy="1409841"/>
            <a:chOff x="2760896" y="5884925"/>
            <a:chExt cx="1301382" cy="73202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926F40F-F110-2A21-757E-2DEE95B00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896" y="5884925"/>
              <a:ext cx="1301382" cy="73202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E327B0D-FCF8-4FC0-EECC-288B10A4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61" b="87805"/>
            <a:stretch/>
          </p:blipFill>
          <p:spPr>
            <a:xfrm>
              <a:off x="3762374" y="5901825"/>
              <a:ext cx="163183" cy="89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1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105453-DAF2-57B9-7C2F-73EA7EE5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393DBF4-3ABB-1725-2025-9B9A05342E10}"/>
              </a:ext>
            </a:extLst>
          </p:cNvPr>
          <p:cNvGrpSpPr/>
          <p:nvPr/>
        </p:nvGrpSpPr>
        <p:grpSpPr>
          <a:xfrm>
            <a:off x="482148" y="1296022"/>
            <a:ext cx="8179701" cy="3499150"/>
            <a:chOff x="473911" y="1417633"/>
            <a:chExt cx="10962923" cy="4824717"/>
          </a:xfrm>
        </p:grpSpPr>
        <p:pic>
          <p:nvPicPr>
            <p:cNvPr id="2" name="Grafik 1" descr="Ein Bild, das Person, draußen enthält.&#10;&#10;Automatisch generierte Beschreibung">
              <a:extLst>
                <a:ext uri="{FF2B5EF4-FFF2-40B4-BE49-F238E27FC236}">
                  <a16:creationId xmlns:a16="http://schemas.microsoft.com/office/drawing/2014/main" id="{AB371175-78BD-5E1D-2D2D-6A2A7574B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074" y="1430052"/>
              <a:ext cx="4937760" cy="329184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3" name="Grafik 2" descr="Ein Bild, das Person, drinnen, Tisch, Restaurant enthält.&#10;&#10;Automatisch generierte Beschreibung">
              <a:extLst>
                <a:ext uri="{FF2B5EF4-FFF2-40B4-BE49-F238E27FC236}">
                  <a16:creationId xmlns:a16="http://schemas.microsoft.com/office/drawing/2014/main" id="{6A641E52-0DC6-EBCA-3A4D-2A788A74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11" y="1433681"/>
              <a:ext cx="3575575" cy="237737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Grafik 5" descr="Ein Bild, das Person, draußen, Möbel, Sitz enthält.&#10;&#10;Automatisch generierte Beschreibung">
              <a:extLst>
                <a:ext uri="{FF2B5EF4-FFF2-40B4-BE49-F238E27FC236}">
                  <a16:creationId xmlns:a16="http://schemas.microsoft.com/office/drawing/2014/main" id="{EAF4F08C-304E-F8D7-F972-919ECE81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805" y="1443033"/>
              <a:ext cx="4061029" cy="276399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Grafik 6" descr="Ein Bild, das draußen, Gebäude, Boden, Person enthält.&#10;&#10;Automatisch generierte Beschreibung">
              <a:extLst>
                <a:ext uri="{FF2B5EF4-FFF2-40B4-BE49-F238E27FC236}">
                  <a16:creationId xmlns:a16="http://schemas.microsoft.com/office/drawing/2014/main" id="{73C6C68C-F498-B12F-0042-75591BA8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432" y="3459499"/>
              <a:ext cx="4174277" cy="278285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Grafik 7" descr="Ein Bild, das Person, Tisch, drinnen, Personen enthält.&#10;&#10;Automatisch generierte Beschreibung">
              <a:extLst>
                <a:ext uri="{FF2B5EF4-FFF2-40B4-BE49-F238E27FC236}">
                  <a16:creationId xmlns:a16="http://schemas.microsoft.com/office/drawing/2014/main" id="{1C31A642-2893-8BD1-429A-C67BDEF08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27"/>
            <a:stretch/>
          </p:blipFill>
          <p:spPr>
            <a:xfrm>
              <a:off x="7689675" y="3460467"/>
              <a:ext cx="2889771" cy="276399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Grafik 9" descr="Ein Bild, das Person, stehend enthält.&#10;&#10;Automatisch generierte Beschreibung">
              <a:extLst>
                <a:ext uri="{FF2B5EF4-FFF2-40B4-BE49-F238E27FC236}">
                  <a16:creationId xmlns:a16="http://schemas.microsoft.com/office/drawing/2014/main" id="{50560A95-50B9-9D59-A5D4-5BF80D256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1" t="33016" r="19523"/>
            <a:stretch/>
          </p:blipFill>
          <p:spPr>
            <a:xfrm>
              <a:off x="477904" y="3456958"/>
              <a:ext cx="2989562" cy="237737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4911185-43BC-6720-F923-454847C0E374}"/>
                </a:ext>
              </a:extLst>
            </p:cNvPr>
            <p:cNvSpPr txBox="1"/>
            <p:nvPr/>
          </p:nvSpPr>
          <p:spPr>
            <a:xfrm>
              <a:off x="473911" y="1418589"/>
              <a:ext cx="3233832" cy="1273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Startup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showcases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:</a:t>
              </a:r>
              <a:b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</a:b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Sustainable</a:t>
              </a:r>
              <a:b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</a:b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nutrition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171F699-7DCB-3602-B4FA-8F416E2FAAA0}"/>
                </a:ext>
              </a:extLst>
            </p:cNvPr>
            <p:cNvSpPr txBox="1"/>
            <p:nvPr/>
          </p:nvSpPr>
          <p:spPr>
            <a:xfrm>
              <a:off x="4146383" y="1417633"/>
              <a:ext cx="2780512" cy="891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Ideation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booths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:</a:t>
              </a:r>
              <a:b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</a:b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Social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mobility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6742A21-684A-5A40-E074-8949E7648E07}"/>
                </a:ext>
              </a:extLst>
            </p:cNvPr>
            <p:cNvSpPr txBox="1"/>
            <p:nvPr/>
          </p:nvSpPr>
          <p:spPr>
            <a:xfrm>
              <a:off x="7441755" y="1457547"/>
              <a:ext cx="3109223" cy="891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Living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labs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:</a:t>
              </a:r>
            </a:p>
            <a:p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Circular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packaging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7BDEEF0-2231-12CF-BBE8-5E319968E244}"/>
                </a:ext>
              </a:extLst>
            </p:cNvPr>
            <p:cNvSpPr txBox="1"/>
            <p:nvPr/>
          </p:nvSpPr>
          <p:spPr>
            <a:xfrm>
              <a:off x="503259" y="4207031"/>
              <a:ext cx="2056486" cy="1655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Public</a:t>
              </a:r>
            </a:p>
            <a:p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workshops</a:t>
              </a:r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:</a:t>
              </a:r>
            </a:p>
            <a:p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Sustainable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  <a:p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region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5F7833B-B704-2EF7-2202-69F0ACD406DC}"/>
                </a:ext>
              </a:extLst>
            </p:cNvPr>
            <p:cNvSpPr txBox="1"/>
            <p:nvPr/>
          </p:nvSpPr>
          <p:spPr>
            <a:xfrm>
              <a:off x="8032469" y="3456959"/>
              <a:ext cx="2542034" cy="50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Climate </a:t>
              </a:r>
              <a:r>
                <a:rPr lang="de-DE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dinner</a:t>
              </a:r>
              <a:endParaRPr lang="de-DE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E08E74E-9013-BA69-B547-6ED98EFB8130}"/>
                </a:ext>
              </a:extLst>
            </p:cNvPr>
            <p:cNvSpPr txBox="1"/>
            <p:nvPr/>
          </p:nvSpPr>
          <p:spPr>
            <a:xfrm>
              <a:off x="4595686" y="3465280"/>
              <a:ext cx="3049067" cy="50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Open Sans" panose="020B0606030504020204" pitchFamily="34" charset="0"/>
                </a:rPr>
                <a:t>Experience Village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40F8B197-4B5D-0BDB-5AD7-4962E6B21791}"/>
              </a:ext>
            </a:extLst>
          </p:cNvPr>
          <p:cNvSpPr txBox="1"/>
          <p:nvPr/>
        </p:nvSpPr>
        <p:spPr>
          <a:xfrm>
            <a:off x="423885" y="859875"/>
            <a:ext cx="8355512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2400" b="1" dirty="0">
                <a:latin typeface="BundesSans Black" panose="020B0002030500000203" pitchFamily="34" charset="0"/>
              </a:rPr>
              <a:t>Silicon Vilstal Experience Festival</a:t>
            </a:r>
          </a:p>
        </p:txBody>
      </p:sp>
    </p:spTree>
    <p:extLst>
      <p:ext uri="{BB962C8B-B14F-4D97-AF65-F5344CB8AC3E}">
        <p14:creationId xmlns:p14="http://schemas.microsoft.com/office/powerpoint/2010/main" val="132969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230D2DE-5051-5AE9-B84D-1FF48D2F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7E8681-E16A-7E6B-0603-E92FCB0CD319}"/>
              </a:ext>
            </a:extLst>
          </p:cNvPr>
          <p:cNvSpPr txBox="1"/>
          <p:nvPr/>
        </p:nvSpPr>
        <p:spPr>
          <a:xfrm>
            <a:off x="423885" y="1848967"/>
            <a:ext cx="8491515" cy="80021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Rural </a:t>
            </a:r>
            <a:r>
              <a:rPr lang="de-DE" sz="4600" b="1" dirty="0" err="1">
                <a:solidFill>
                  <a:schemeClr val="bg1"/>
                </a:solidFill>
                <a:latin typeface="BundesSans Black" panose="020B0002030500000203" pitchFamily="34" charset="0"/>
              </a:rPr>
              <a:t>mobility</a:t>
            </a:r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 </a:t>
            </a:r>
            <a:r>
              <a:rPr lang="de-DE" sz="4600" b="1" dirty="0" err="1">
                <a:solidFill>
                  <a:schemeClr val="bg1"/>
                </a:solidFill>
                <a:latin typeface="BundesSans Black" panose="020B0002030500000203" pitchFamily="34" charset="0"/>
              </a:rPr>
              <a:t>pilot</a:t>
            </a:r>
            <a:endParaRPr lang="de-DE" sz="4600" b="1" dirty="0">
              <a:solidFill>
                <a:schemeClr val="bg1"/>
              </a:solidFill>
              <a:latin typeface="BundesSans Black" panose="020B000203050000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3932A5-0277-8BA5-61F5-E58EC565FAD2}"/>
              </a:ext>
            </a:extLst>
          </p:cNvPr>
          <p:cNvSpPr txBox="1"/>
          <p:nvPr/>
        </p:nvSpPr>
        <p:spPr>
          <a:xfrm>
            <a:off x="423885" y="2649186"/>
            <a:ext cx="5591561" cy="35394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Startup lab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focused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on rural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mobility</a:t>
            </a:r>
            <a:endParaRPr lang="de-DE" sz="1700" i="1" dirty="0">
              <a:solidFill>
                <a:schemeClr val="bg1"/>
              </a:solidFill>
              <a:latin typeface="BundesSans Medium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2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105453-DAF2-57B9-7C2F-73EA7EE5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7D37925-C923-BACF-5E29-E5E412A5EEDC}"/>
              </a:ext>
            </a:extLst>
          </p:cNvPr>
          <p:cNvSpPr txBox="1"/>
          <p:nvPr/>
        </p:nvSpPr>
        <p:spPr>
          <a:xfrm>
            <a:off x="423885" y="998008"/>
            <a:ext cx="8355512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2400" b="1" dirty="0">
                <a:latin typeface="BundesSans Black" panose="020B0002030500000203" pitchFamily="34" charset="0"/>
              </a:rPr>
              <a:t>Rural </a:t>
            </a:r>
            <a:r>
              <a:rPr lang="de-DE" sz="2400" b="1" dirty="0" err="1">
                <a:latin typeface="BundesSans Black" panose="020B0002030500000203" pitchFamily="34" charset="0"/>
              </a:rPr>
              <a:t>mobility</a:t>
            </a:r>
            <a:r>
              <a:rPr lang="de-DE" sz="2400" b="1" dirty="0">
                <a:latin typeface="BundesSans Black" panose="020B0002030500000203" pitchFamily="34" charset="0"/>
              </a:rPr>
              <a:t> </a:t>
            </a:r>
            <a:r>
              <a:rPr lang="de-DE" sz="2400" b="1" dirty="0" err="1">
                <a:latin typeface="BundesSans Black" panose="020B0002030500000203" pitchFamily="34" charset="0"/>
              </a:rPr>
              <a:t>pilot</a:t>
            </a:r>
            <a:endParaRPr lang="de-DE" sz="2400" b="1" dirty="0">
              <a:latin typeface="BundesSans Black" panose="020B000203050000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0D3341-4E6B-B88E-93AF-B2F8410D0E09}"/>
              </a:ext>
            </a:extLst>
          </p:cNvPr>
          <p:cNvSpPr txBox="1"/>
          <p:nvPr/>
        </p:nvSpPr>
        <p:spPr>
          <a:xfrm>
            <a:off x="423886" y="1459673"/>
            <a:ext cx="3214120" cy="167174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150000"/>
              </a:lnSpc>
              <a:spcBef>
                <a:spcPts val="3000"/>
              </a:spcBef>
              <a:spcAft>
                <a:spcPts val="2800"/>
              </a:spcAft>
            </a:pPr>
            <a:r>
              <a:rPr lang="en-US" sz="1400" b="1" dirty="0">
                <a:latin typeface="BundesSans Medium" panose="020B0002030500000203" pitchFamily="34" charset="0"/>
              </a:rPr>
              <a:t>1. </a:t>
            </a:r>
            <a:r>
              <a:rPr lang="en-US" sz="1400" dirty="0">
                <a:latin typeface="BundesSans Medium" panose="020B0002030500000203" pitchFamily="34" charset="0"/>
              </a:rPr>
              <a:t>Startup challenge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2. </a:t>
            </a:r>
            <a:r>
              <a:rPr lang="en-US" sz="1400" dirty="0">
                <a:latin typeface="BundesSans Medium" panose="020B0002030500000203" pitchFamily="34" charset="0"/>
              </a:rPr>
              <a:t>Jury incl. local mayor = pilot sponsor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3. </a:t>
            </a:r>
            <a:r>
              <a:rPr lang="en-US" sz="1400" dirty="0">
                <a:latin typeface="BundesSans Medium" panose="020B0002030500000203" pitchFamily="34" charset="0"/>
              </a:rPr>
              <a:t>Pilot test with physical prototypes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b="1" dirty="0">
                <a:latin typeface="BundesSans Medium" panose="020B0002030500000203" pitchFamily="34" charset="0"/>
              </a:rPr>
              <a:t>4. </a:t>
            </a:r>
            <a:r>
              <a:rPr lang="en-US" sz="1400" dirty="0">
                <a:latin typeface="BundesSans Medium" panose="020B0002030500000203" pitchFamily="34" charset="0"/>
              </a:rPr>
              <a:t>Experience festival mobility network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dirty="0">
                <a:latin typeface="BundesSans Medium" panose="020B0002030500000203" pitchFamily="34" charset="0"/>
              </a:rPr>
              <a:t>Next step: </a:t>
            </a:r>
            <a:r>
              <a:rPr lang="en-US" sz="1400" dirty="0" err="1">
                <a:latin typeface="BundesSans Medium" panose="020B0002030500000203" pitchFamily="34" charset="0"/>
              </a:rPr>
              <a:t>continous</a:t>
            </a:r>
            <a:r>
              <a:rPr lang="en-US" sz="1400" dirty="0">
                <a:latin typeface="BundesSans Medium" panose="020B0002030500000203" pitchFamily="34" charset="0"/>
              </a:rPr>
              <a:t> ridesharing offering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578F9D-D630-1667-2D7B-28D53ADC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82" y="1044172"/>
            <a:ext cx="2086409" cy="15609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Grafik 9" descr="Ein Bild, das Text, Person, Boden, drinnen enthält.&#10;&#10;Automatisch generierte Beschreibung">
            <a:extLst>
              <a:ext uri="{FF2B5EF4-FFF2-40B4-BE49-F238E27FC236}">
                <a16:creationId xmlns:a16="http://schemas.microsoft.com/office/drawing/2014/main" id="{8FC2D954-F3F0-9818-A7F5-F09E9D9CD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/>
          <a:stretch/>
        </p:blipFill>
        <p:spPr>
          <a:xfrm>
            <a:off x="5858690" y="1038650"/>
            <a:ext cx="2086409" cy="1558309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A9B8B1-AE94-6EC7-F097-E3A66DEF63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31301" b="1577"/>
          <a:stretch/>
        </p:blipFill>
        <p:spPr>
          <a:xfrm rot="5400000">
            <a:off x="4071952" y="2294619"/>
            <a:ext cx="1481727" cy="20864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076E025-D002-5176-0419-3FCA67D773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80" t="28165" r="10308" b="24358"/>
          <a:stretch/>
        </p:blipFill>
        <p:spPr>
          <a:xfrm>
            <a:off x="5865317" y="2604055"/>
            <a:ext cx="2652741" cy="14817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Smiley 12">
            <a:extLst>
              <a:ext uri="{FF2B5EF4-FFF2-40B4-BE49-F238E27FC236}">
                <a16:creationId xmlns:a16="http://schemas.microsoft.com/office/drawing/2014/main" id="{D076D7F6-1120-104F-C77E-201A2A8D1E98}"/>
              </a:ext>
            </a:extLst>
          </p:cNvPr>
          <p:cNvSpPr/>
          <p:nvPr/>
        </p:nvSpPr>
        <p:spPr>
          <a:xfrm>
            <a:off x="4601641" y="3206293"/>
            <a:ext cx="235671" cy="221117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87593EE-C552-7492-7A95-DBF2271833A2}"/>
              </a:ext>
            </a:extLst>
          </p:cNvPr>
          <p:cNvSpPr/>
          <p:nvPr/>
        </p:nvSpPr>
        <p:spPr>
          <a:xfrm>
            <a:off x="3772282" y="1067069"/>
            <a:ext cx="372853" cy="400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C2ADDE-A27E-753E-9442-9DDFA442C058}"/>
              </a:ext>
            </a:extLst>
          </p:cNvPr>
          <p:cNvSpPr/>
          <p:nvPr/>
        </p:nvSpPr>
        <p:spPr>
          <a:xfrm>
            <a:off x="5902986" y="1057977"/>
            <a:ext cx="372853" cy="400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128355-9783-1B0A-CDC3-82E8525FC49F}"/>
              </a:ext>
            </a:extLst>
          </p:cNvPr>
          <p:cNvSpPr/>
          <p:nvPr/>
        </p:nvSpPr>
        <p:spPr>
          <a:xfrm>
            <a:off x="3772282" y="2620248"/>
            <a:ext cx="372853" cy="400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2FA377F-8D53-9E9B-B44E-AA27CE011DE5}"/>
              </a:ext>
            </a:extLst>
          </p:cNvPr>
          <p:cNvSpPr/>
          <p:nvPr/>
        </p:nvSpPr>
        <p:spPr>
          <a:xfrm>
            <a:off x="8063430" y="2608192"/>
            <a:ext cx="372853" cy="400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337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230D2DE-5051-5AE9-B84D-1FF48D2F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7E8681-E16A-7E6B-0603-E92FCB0CD319}"/>
              </a:ext>
            </a:extLst>
          </p:cNvPr>
          <p:cNvSpPr txBox="1"/>
          <p:nvPr/>
        </p:nvSpPr>
        <p:spPr>
          <a:xfrm>
            <a:off x="423885" y="1848967"/>
            <a:ext cx="8491515" cy="80021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20km </a:t>
            </a:r>
            <a:r>
              <a:rPr lang="de-DE" sz="4600" b="1" dirty="0" err="1">
                <a:solidFill>
                  <a:schemeClr val="bg1"/>
                </a:solidFill>
                <a:latin typeface="BundesSans Black" panose="020B0002030500000203" pitchFamily="34" charset="0"/>
              </a:rPr>
              <a:t>dinner</a:t>
            </a:r>
            <a:endParaRPr lang="de-DE" sz="4600" b="1" dirty="0">
              <a:solidFill>
                <a:schemeClr val="bg1"/>
              </a:solidFill>
              <a:latin typeface="BundesSans Black" panose="020B000203050000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3932A5-0277-8BA5-61F5-E58EC565FAD2}"/>
              </a:ext>
            </a:extLst>
          </p:cNvPr>
          <p:cNvSpPr txBox="1"/>
          <p:nvPr/>
        </p:nvSpPr>
        <p:spPr>
          <a:xfrm>
            <a:off x="423885" y="2649186"/>
            <a:ext cx="5591561" cy="35394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climate</a:t>
            </a:r>
            <a:r>
              <a:rPr lang="de-DE" sz="1700" i="1" dirty="0">
                <a:solidFill>
                  <a:schemeClr val="bg1"/>
                </a:solidFill>
                <a:latin typeface="BundesSans Medium" panose="020B0002030500000203" pitchFamily="34" charset="0"/>
              </a:rPr>
              <a:t> </a:t>
            </a:r>
            <a:r>
              <a:rPr lang="de-DE" sz="1700" i="1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dinner</a:t>
            </a:r>
            <a:endParaRPr lang="de-DE" sz="1700" i="1" dirty="0">
              <a:solidFill>
                <a:schemeClr val="bg1"/>
              </a:solidFill>
              <a:latin typeface="BundesSans Medium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4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105453-DAF2-57B9-7C2F-73EA7EE5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7D37925-C923-BACF-5E29-E5E412A5EEDC}"/>
              </a:ext>
            </a:extLst>
          </p:cNvPr>
          <p:cNvSpPr txBox="1"/>
          <p:nvPr/>
        </p:nvSpPr>
        <p:spPr>
          <a:xfrm>
            <a:off x="423885" y="998008"/>
            <a:ext cx="8355512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2400" b="1" dirty="0">
                <a:latin typeface="BundesSans Black" panose="020B0002030500000203" pitchFamily="34" charset="0"/>
              </a:rPr>
              <a:t>20km </a:t>
            </a:r>
            <a:r>
              <a:rPr lang="de-DE" sz="2400" b="1" dirty="0" err="1">
                <a:latin typeface="BundesSans Black" panose="020B0002030500000203" pitchFamily="34" charset="0"/>
              </a:rPr>
              <a:t>dinner</a:t>
            </a:r>
            <a:endParaRPr lang="de-DE" sz="2400" b="1" dirty="0">
              <a:latin typeface="BundesSans Black" panose="020B000203050000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0D3341-4E6B-B88E-93AF-B2F8410D0E09}"/>
              </a:ext>
            </a:extLst>
          </p:cNvPr>
          <p:cNvSpPr txBox="1"/>
          <p:nvPr/>
        </p:nvSpPr>
        <p:spPr>
          <a:xfrm>
            <a:off x="423886" y="1459673"/>
            <a:ext cx="3214120" cy="134857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150000"/>
              </a:lnSpc>
              <a:spcBef>
                <a:spcPts val="3000"/>
              </a:spcBef>
              <a:spcAft>
                <a:spcPts val="2800"/>
              </a:spcAft>
            </a:pPr>
            <a:r>
              <a:rPr lang="en-US" sz="1400" dirty="0">
                <a:latin typeface="BundesSans Medium" panose="020B0002030500000203" pitchFamily="34" charset="0"/>
              </a:rPr>
              <a:t>Festive dinner (Food Experience Design) Ingredients only from within 20km range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dirty="0">
                <a:latin typeface="BundesSans Medium" panose="020B0002030500000203" pitchFamily="34" charset="0"/>
              </a:rPr>
              <a:t>Traditional rites (photo: edible soil)</a:t>
            </a:r>
            <a:br>
              <a:rPr lang="en-US" sz="1400" dirty="0">
                <a:latin typeface="BundesSans Medium" panose="020B0002030500000203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BundesSans Medium" panose="020B0002030500000203" pitchFamily="34" charset="0"/>
              </a:rPr>
              <a:t>Feel free to copy! (Free guide available)</a:t>
            </a:r>
          </a:p>
        </p:txBody>
      </p:sp>
      <p:pic>
        <p:nvPicPr>
          <p:cNvPr id="2" name="Grafik 1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5C334393-FFB4-2F04-0DB2-E9734EC7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6"/>
          <a:stretch/>
        </p:blipFill>
        <p:spPr>
          <a:xfrm>
            <a:off x="4859383" y="1103688"/>
            <a:ext cx="3350623" cy="36450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9A7C2B2-3A0D-5F85-8263-8B58C6C4E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29" t="39238" r="28857" b="29905"/>
          <a:stretch/>
        </p:blipFill>
        <p:spPr>
          <a:xfrm>
            <a:off x="423886" y="3597539"/>
            <a:ext cx="3049572" cy="11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E473AF-6327-B39A-8906-84A5F4A4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7E8681-E16A-7E6B-0603-E92FCB0CD319}"/>
              </a:ext>
            </a:extLst>
          </p:cNvPr>
          <p:cNvSpPr txBox="1"/>
          <p:nvPr/>
        </p:nvSpPr>
        <p:spPr>
          <a:xfrm>
            <a:off x="423885" y="1848967"/>
            <a:ext cx="8367087" cy="80021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de-DE" sz="4600" b="1" dirty="0">
                <a:solidFill>
                  <a:schemeClr val="bg1"/>
                </a:solidFill>
                <a:latin typeface="BundesSans Black" panose="020B0002030500000203" pitchFamily="34" charset="0"/>
              </a:rPr>
              <a:t>www.siliconvilstal.de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3932A5-0277-8BA5-61F5-E58EC565FAD2}"/>
              </a:ext>
            </a:extLst>
          </p:cNvPr>
          <p:cNvSpPr txBox="1"/>
          <p:nvPr/>
        </p:nvSpPr>
        <p:spPr>
          <a:xfrm>
            <a:off x="423885" y="2649186"/>
            <a:ext cx="7433424" cy="113877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br>
              <a:rPr lang="de-DE" sz="1700" dirty="0">
                <a:solidFill>
                  <a:schemeClr val="bg1"/>
                </a:solidFill>
                <a:latin typeface="BundesSans Medium" panose="020B0002030500000203" pitchFamily="34" charset="0"/>
              </a:rPr>
            </a:br>
            <a:r>
              <a:rPr lang="de-DE" sz="1700" dirty="0">
                <a:solidFill>
                  <a:schemeClr val="bg1"/>
                </a:solidFill>
                <a:latin typeface="BundesSans Medium" panose="020B0002030500000203" pitchFamily="34" charset="0"/>
              </a:rPr>
              <a:t>info@siliconvilstal.de</a:t>
            </a:r>
          </a:p>
          <a:p>
            <a:endParaRPr lang="de-DE" sz="1700" dirty="0">
              <a:solidFill>
                <a:schemeClr val="bg1"/>
              </a:solidFill>
              <a:latin typeface="BundesSans Medium" panose="020B0002030500000203" pitchFamily="34" charset="0"/>
            </a:endParaRPr>
          </a:p>
          <a:p>
            <a:r>
              <a:rPr lang="de-DE" sz="1700" dirty="0">
                <a:solidFill>
                  <a:schemeClr val="bg1"/>
                </a:solidFill>
                <a:latin typeface="BundesSans Medium" panose="020B0002030500000203" pitchFamily="34" charset="0"/>
              </a:rPr>
              <a:t>@siliconvilstal    #siliconvilstal</a:t>
            </a:r>
          </a:p>
        </p:txBody>
      </p:sp>
    </p:spTree>
    <p:extLst>
      <p:ext uri="{BB962C8B-B14F-4D97-AF65-F5344CB8AC3E}">
        <p14:creationId xmlns:p14="http://schemas.microsoft.com/office/powerpoint/2010/main" val="1278510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896BFE2DF282408660F9E32500F76E" ma:contentTypeVersion="16" ma:contentTypeDescription="Ein neues Dokument erstellen." ma:contentTypeScope="" ma:versionID="0ab68e5c49c5af56c515c0b03de605cd">
  <xsd:schema xmlns:xsd="http://www.w3.org/2001/XMLSchema" xmlns:xs="http://www.w3.org/2001/XMLSchema" xmlns:p="http://schemas.microsoft.com/office/2006/metadata/properties" xmlns:ns2="0402db1e-4d4b-42ee-9117-b7915b145198" xmlns:ns3="096b0687-dfee-410e-afe5-9d35ff0dd6b5" targetNamespace="http://schemas.microsoft.com/office/2006/metadata/properties" ma:root="true" ma:fieldsID="dd211fce47bd90ec9e06aef551b53b72" ns2:_="" ns3:_="">
    <xsd:import namespace="0402db1e-4d4b-42ee-9117-b7915b145198"/>
    <xsd:import namespace="096b0687-dfee-410e-afe5-9d35ff0dd6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2db1e-4d4b-42ee-9117-b7915b1451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231420b-01d6-4027-8ca8-b942fc563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0687-dfee-410e-afe5-9d35ff0dd6b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214410e-aa57-4a16-bbb0-8e16fa40aceb}" ma:internalName="TaxCatchAll" ma:showField="CatchAllData" ma:web="096b0687-dfee-410e-afe5-9d35ff0dd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02db1e-4d4b-42ee-9117-b7915b145198">
      <Terms xmlns="http://schemas.microsoft.com/office/infopath/2007/PartnerControls"/>
    </lcf76f155ced4ddcb4097134ff3c332f>
    <TaxCatchAll xmlns="096b0687-dfee-410e-afe5-9d35ff0dd6b5" xsi:nil="true"/>
  </documentManagement>
</p:properties>
</file>

<file path=customXml/itemProps1.xml><?xml version="1.0" encoding="utf-8"?>
<ds:datastoreItem xmlns:ds="http://schemas.openxmlformats.org/officeDocument/2006/customXml" ds:itemID="{FAD1BAD2-E0D4-45BD-960E-A2C5A6E890B6}"/>
</file>

<file path=customXml/itemProps2.xml><?xml version="1.0" encoding="utf-8"?>
<ds:datastoreItem xmlns:ds="http://schemas.openxmlformats.org/officeDocument/2006/customXml" ds:itemID="{ABB193E7-5012-4F65-BCDF-B4336473C152}"/>
</file>

<file path=customXml/itemProps3.xml><?xml version="1.0" encoding="utf-8"?>
<ds:datastoreItem xmlns:ds="http://schemas.openxmlformats.org/officeDocument/2006/customXml" ds:itemID="{B3E9AE2B-F4F9-48E3-9E17-A69BF56378F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201</Words>
  <Application>Microsoft Office PowerPoint</Application>
  <PresentationFormat>Bildschirmpräsentation (16:9)</PresentationFormat>
  <Paragraphs>33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Calibri Light</vt:lpstr>
      <vt:lpstr>Open Sans</vt:lpstr>
      <vt:lpstr>BundesSans Medium</vt:lpstr>
      <vt:lpstr>Arial</vt:lpstr>
      <vt:lpstr>Calibri</vt:lpstr>
      <vt:lpstr>BundesSans Black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Tidian Camara</dc:creator>
  <cp:lastModifiedBy>Helmut Ramsauer</cp:lastModifiedBy>
  <cp:revision>10</cp:revision>
  <dcterms:created xsi:type="dcterms:W3CDTF">2022-12-02T09:59:00Z</dcterms:created>
  <dcterms:modified xsi:type="dcterms:W3CDTF">2023-01-18T14:20:11Z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0x01010011896BFE2DF282408660F9E32500F76E</vt:lpwstr>
  </property>
</Properties>
</file>